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64" r:id="rId1"/>
  </p:sldMasterIdLst>
  <p:sldIdLst>
    <p:sldId id="256" r:id="rId2"/>
    <p:sldId id="260" r:id="rId3"/>
    <p:sldId id="258" r:id="rId4"/>
    <p:sldId id="257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52" autoAdjust="0"/>
    <p:restoredTop sz="94660"/>
  </p:normalViewPr>
  <p:slideViewPr>
    <p:cSldViewPr snapToGrid="0">
      <p:cViewPr>
        <p:scale>
          <a:sx n="81" d="100"/>
          <a:sy n="81" d="100"/>
        </p:scale>
        <p:origin x="-78" y="-516"/>
      </p:cViewPr>
      <p:guideLst>
        <p:guide orient="horz" pos="137"/>
        <p:guide orient="horz" pos="4080"/>
        <p:guide pos="177"/>
        <p:guide pos="2828"/>
        <p:guide pos="2946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9563FF-02A1-4AB4-A511-7FBA6C597874}" type="datetimeFigureOut">
              <a:rPr lang="ru-RU" smtClean="0"/>
              <a:t>05.04.2015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148976F-193F-46F1-BACA-5208BFABA211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592135" y="2887530"/>
            <a:ext cx="9038813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65787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77788" y="1387737"/>
            <a:ext cx="9036424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767862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563FF-02A1-4AB4-A511-7FBA6C597874}" type="datetimeFigureOut">
              <a:rPr lang="ru-RU" smtClean="0"/>
              <a:t>05.04.2015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8976F-193F-46F1-BACA-5208BFABA211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563446" y="1392217"/>
            <a:ext cx="9038813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65787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22081" y="559399"/>
            <a:ext cx="2237591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7985" y="849855"/>
            <a:ext cx="7343889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563FF-02A1-4AB4-A511-7FBA6C597874}" type="datetimeFigureOut">
              <a:rPr lang="ru-RU" smtClean="0"/>
              <a:t>05.04.2015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8976F-193F-46F1-BACA-5208BFABA211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6125426" y="2880824"/>
            <a:ext cx="5480154" cy="923330"/>
            <a:chOff x="1815339" y="1496875"/>
            <a:chExt cx="5480154" cy="692497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496875"/>
              <a:ext cx="877163" cy="6924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563FF-02A1-4AB4-A511-7FBA6C597874}" type="datetimeFigureOut">
              <a:rPr lang="ru-RU" smtClean="0"/>
              <a:t>05.04.2015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8976F-193F-46F1-BACA-5208BFABA211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563446" y="1392217"/>
            <a:ext cx="9038813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65787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563446" y="2887579"/>
            <a:ext cx="9038813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65787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0054" y="1204857"/>
            <a:ext cx="10339617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2331" y="3767317"/>
            <a:ext cx="10312996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563FF-02A1-4AB4-A511-7FBA6C597874}" type="datetimeFigureOut">
              <a:rPr lang="ru-RU" smtClean="0"/>
              <a:t>05.04.2015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8976F-193F-46F1-BACA-5208BFABA211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563FF-02A1-4AB4-A511-7FBA6C597874}" type="datetimeFigureOut">
              <a:rPr lang="ru-RU" smtClean="0"/>
              <a:t>05.04.2015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8976F-193F-46F1-BACA-5208BFABA211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563446" y="1392217"/>
            <a:ext cx="9038813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65787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914400" y="2240280"/>
            <a:ext cx="5071872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6193535" y="2240280"/>
            <a:ext cx="5071872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02080" y="2240280"/>
            <a:ext cx="458992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7984" y="2947595"/>
            <a:ext cx="5071872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69741" y="2240280"/>
            <a:ext cx="4596384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944368"/>
            <a:ext cx="50663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563FF-02A1-4AB4-A511-7FBA6C597874}" type="datetimeFigureOut">
              <a:rPr lang="ru-RU" smtClean="0"/>
              <a:t>05.04.2015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8976F-193F-46F1-BACA-5208BFABA211}" type="slidenum">
              <a:rPr lang="ru-RU" smtClean="0"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563446" y="1392217"/>
            <a:ext cx="9038813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65787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563FF-02A1-4AB4-A511-7FBA6C597874}" type="datetimeFigureOut">
              <a:rPr lang="ru-RU" smtClean="0"/>
              <a:t>05.04.2015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8976F-193F-46F1-BACA-5208BFABA211}" type="slidenum">
              <a:rPr lang="ru-RU" smtClean="0"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563446" y="1392217"/>
            <a:ext cx="9038813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65787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563FF-02A1-4AB4-A511-7FBA6C597874}" type="datetimeFigureOut">
              <a:rPr lang="ru-RU" smtClean="0"/>
              <a:t>05.04.2015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8976F-193F-46F1-BACA-5208BFABA2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12773" y="1678196"/>
            <a:ext cx="4563311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22669" y="559399"/>
            <a:ext cx="5488889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12773" y="3603813"/>
            <a:ext cx="4548967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563FF-02A1-4AB4-A511-7FBA6C597874}" type="datetimeFigureOut">
              <a:rPr lang="ru-RU" smtClean="0"/>
              <a:t>05.04.2015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8976F-193F-46F1-BACA-5208BFABA2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3642" y="4668819"/>
            <a:ext cx="10356028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911723" y="666965"/>
            <a:ext cx="6362875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986" y="5324306"/>
            <a:ext cx="10341685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563FF-02A1-4AB4-A511-7FBA6C597874}" type="datetimeFigureOut">
              <a:rPr lang="ru-RU" smtClean="0"/>
              <a:t>05.04.2015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8976F-193F-46F1-BACA-5208BFABA2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7987" y="570156"/>
            <a:ext cx="10341684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2330" y="2248348"/>
            <a:ext cx="10327340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80504" y="616144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9563FF-02A1-4AB4-A511-7FBA6C597874}" type="datetimeFigureOut">
              <a:rPr lang="ru-RU" smtClean="0"/>
              <a:t>05.04.2015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16144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52352" y="616144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7148976F-193F-46F1-BACA-5208BFABA21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65" r:id="rId1"/>
    <p:sldLayoutId id="2147484166" r:id="rId2"/>
    <p:sldLayoutId id="2147484167" r:id="rId3"/>
    <p:sldLayoutId id="2147484168" r:id="rId4"/>
    <p:sldLayoutId id="2147484169" r:id="rId5"/>
    <p:sldLayoutId id="2147484170" r:id="rId6"/>
    <p:sldLayoutId id="2147484171" r:id="rId7"/>
    <p:sldLayoutId id="2147484172" r:id="rId8"/>
    <p:sldLayoutId id="2147484173" r:id="rId9"/>
    <p:sldLayoutId id="2147484174" r:id="rId10"/>
    <p:sldLayoutId id="2147484175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88" y="217488"/>
            <a:ext cx="4383142" cy="625951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7429" y="1589313"/>
            <a:ext cx="6912432" cy="3243944"/>
          </a:xfrm>
        </p:spPr>
        <p:txBody>
          <a:bodyPr/>
          <a:lstStyle/>
          <a:p>
            <a:r>
              <a:rPr lang="ru-RU" dirty="0" smtClean="0"/>
              <a:t>Судебно-медицинский диагноз</a:t>
            </a:r>
            <a:br>
              <a:rPr lang="ru-RU" dirty="0" smtClean="0"/>
            </a:br>
            <a:r>
              <a:rPr lang="ru-RU" sz="4400" dirty="0" smtClean="0"/>
              <a:t>руководство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i="1" dirty="0" smtClean="0"/>
              <a:t>Под редакцией профессора В.А. Клевно</a:t>
            </a:r>
            <a:endParaRPr lang="ru-RU" sz="2400" i="1" dirty="0"/>
          </a:p>
        </p:txBody>
      </p:sp>
    </p:spTree>
    <p:extLst>
      <p:ext uri="{BB962C8B-B14F-4D97-AF65-F5344CB8AC3E}">
        <p14:creationId xmlns:p14="http://schemas.microsoft.com/office/powerpoint/2010/main" val="283695338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0988" y="217489"/>
            <a:ext cx="4208462" cy="6259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53120" y="2366174"/>
            <a:ext cx="7892140" cy="2286000"/>
          </a:xfrm>
        </p:spPr>
        <p:txBody>
          <a:bodyPr>
            <a:normAutofit/>
          </a:bodyPr>
          <a:lstStyle/>
          <a:p>
            <a:r>
              <a:rPr lang="ru-RU" sz="4800" dirty="0" smtClean="0"/>
              <a:t>Глава 6. </a:t>
            </a:r>
            <a:br>
              <a:rPr lang="ru-RU" sz="4800" dirty="0" smtClean="0"/>
            </a:br>
            <a:r>
              <a:rPr lang="ru-RU" sz="4800" dirty="0" smtClean="0"/>
              <a:t>Требования к составлению заключения эксперта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5308631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0989" y="217489"/>
            <a:ext cx="4208462" cy="6259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0980" y="2532195"/>
            <a:ext cx="7481020" cy="2064187"/>
          </a:xfrm>
        </p:spPr>
        <p:txBody>
          <a:bodyPr/>
          <a:lstStyle/>
          <a:p>
            <a:r>
              <a:rPr lang="ru-RU" sz="4800" dirty="0" smtClean="0"/>
              <a:t>Глава 7. </a:t>
            </a:r>
            <a:br>
              <a:rPr lang="ru-RU" sz="4800" dirty="0" smtClean="0"/>
            </a:br>
            <a:r>
              <a:rPr lang="ru-RU" sz="4800" dirty="0" smtClean="0"/>
              <a:t>Сопоставление клинического и судебно-медицинского диагнозов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75526968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0989" y="217488"/>
            <a:ext cx="4208462" cy="6259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43539" y="2670406"/>
            <a:ext cx="7728857" cy="1054250"/>
          </a:xfrm>
        </p:spPr>
        <p:txBody>
          <a:bodyPr/>
          <a:lstStyle/>
          <a:p>
            <a:r>
              <a:rPr lang="ru-RU" sz="4800" dirty="0" smtClean="0"/>
              <a:t>Глава 8. </a:t>
            </a:r>
            <a:br>
              <a:rPr lang="ru-RU" sz="4800" dirty="0" smtClean="0"/>
            </a:br>
            <a:r>
              <a:rPr lang="ru-RU" sz="4800" dirty="0" smtClean="0"/>
              <a:t>Клинико-анатомический</a:t>
            </a:r>
            <a:br>
              <a:rPr lang="ru-RU" sz="4800" dirty="0" smtClean="0"/>
            </a:br>
            <a:r>
              <a:rPr lang="ru-RU" sz="4800" dirty="0" smtClean="0"/>
              <a:t> эпикриз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30710356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0988" y="217488"/>
            <a:ext cx="4208462" cy="6259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93751" y="2652568"/>
            <a:ext cx="8331414" cy="1777918"/>
          </a:xfrm>
        </p:spPr>
        <p:txBody>
          <a:bodyPr/>
          <a:lstStyle/>
          <a:p>
            <a:r>
              <a:rPr lang="ru-RU" sz="4800" dirty="0" smtClean="0"/>
              <a:t>Глава 9. </a:t>
            </a:r>
            <a:br>
              <a:rPr lang="ru-RU" sz="4800" dirty="0" smtClean="0"/>
            </a:br>
            <a:r>
              <a:rPr lang="ru-RU" sz="4800" dirty="0" smtClean="0"/>
              <a:t>Принципы построения судебно-гистологического диагноза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25120447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0989" y="217488"/>
            <a:ext cx="4208462" cy="61998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35476" y="2506232"/>
            <a:ext cx="7645612" cy="2329543"/>
          </a:xfrm>
        </p:spPr>
        <p:txBody>
          <a:bodyPr/>
          <a:lstStyle/>
          <a:p>
            <a:r>
              <a:rPr lang="ru-RU" sz="4800" dirty="0" smtClean="0"/>
              <a:t>Глава 10.</a:t>
            </a:r>
            <a:br>
              <a:rPr lang="ru-RU" sz="4800" dirty="0" smtClean="0"/>
            </a:br>
            <a:r>
              <a:rPr lang="ru-RU" sz="4800" dirty="0" smtClean="0"/>
              <a:t>Класс </a:t>
            </a:r>
            <a:r>
              <a:rPr lang="en-US" sz="4800" dirty="0" smtClean="0"/>
              <a:t>XIX</a:t>
            </a:r>
            <a:r>
              <a:rPr lang="ru-RU" sz="4800" dirty="0" smtClean="0"/>
              <a:t> МКБ-10: </a:t>
            </a:r>
            <a:br>
              <a:rPr lang="ru-RU" sz="4800" dirty="0" smtClean="0"/>
            </a:br>
            <a:r>
              <a:rPr lang="ru-RU" sz="4800" dirty="0" smtClean="0"/>
              <a:t>коды причин</a:t>
            </a:r>
            <a:br>
              <a:rPr lang="ru-RU" sz="4800" dirty="0" smtClean="0"/>
            </a:br>
            <a:r>
              <a:rPr lang="ru-RU" sz="4800" dirty="0" smtClean="0"/>
              <a:t>насильственной смерти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78815721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2545" y="217488"/>
            <a:ext cx="4196906" cy="6259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34969" y="2709300"/>
            <a:ext cx="8462042" cy="1781158"/>
          </a:xfrm>
        </p:spPr>
        <p:txBody>
          <a:bodyPr/>
          <a:lstStyle/>
          <a:p>
            <a:r>
              <a:rPr lang="ru-RU" sz="4800" dirty="0" smtClean="0"/>
              <a:t>Глава 11.</a:t>
            </a:r>
            <a:br>
              <a:rPr lang="ru-RU" sz="4800" dirty="0" smtClean="0"/>
            </a:br>
            <a:r>
              <a:rPr lang="ru-RU" sz="4800" dirty="0" smtClean="0"/>
              <a:t>Примеры диагнозов</a:t>
            </a:r>
            <a:br>
              <a:rPr lang="ru-RU" sz="4800" dirty="0" smtClean="0"/>
            </a:br>
            <a:r>
              <a:rPr lang="ru-RU" sz="4800" dirty="0" smtClean="0"/>
              <a:t>в случаях </a:t>
            </a:r>
            <a:br>
              <a:rPr lang="ru-RU" sz="4800" dirty="0" smtClean="0"/>
            </a:br>
            <a:r>
              <a:rPr lang="ru-RU" sz="4800" dirty="0" smtClean="0"/>
              <a:t>насильственной смерти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21399430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0988" y="217488"/>
            <a:ext cx="4194074" cy="62592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8943" y="2725527"/>
            <a:ext cx="6491729" cy="1054250"/>
          </a:xfrm>
        </p:spPr>
        <p:txBody>
          <a:bodyPr/>
          <a:lstStyle/>
          <a:p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>Глава 12. </a:t>
            </a:r>
            <a:br>
              <a:rPr lang="ru-RU" sz="4800" dirty="0" smtClean="0"/>
            </a:br>
            <a:r>
              <a:rPr lang="ru-RU" sz="4800" dirty="0" smtClean="0"/>
              <a:t>Примеры диагнозов </a:t>
            </a:r>
            <a:br>
              <a:rPr lang="ru-RU" sz="4800" dirty="0" smtClean="0"/>
            </a:br>
            <a:r>
              <a:rPr lang="ru-RU" sz="4800" dirty="0" smtClean="0"/>
              <a:t>в случаях ненасильственной смерти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46958648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7277" y="206829"/>
            <a:ext cx="4212174" cy="62701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93228" y="2128989"/>
            <a:ext cx="5791200" cy="1054250"/>
          </a:xfrm>
        </p:spPr>
        <p:txBody>
          <a:bodyPr/>
          <a:lstStyle/>
          <a:p>
            <a:r>
              <a:rPr lang="ru-RU" dirty="0" smtClean="0"/>
              <a:t>Глоссарий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234979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88" y="217488"/>
            <a:ext cx="4395788" cy="6259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3403050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88" y="217488"/>
            <a:ext cx="4208462" cy="6259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9716" y="1513114"/>
            <a:ext cx="6596743" cy="2405743"/>
          </a:xfrm>
        </p:spPr>
        <p:txBody>
          <a:bodyPr>
            <a:norm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Предисловие </a:t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книги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188899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68" b="4673"/>
          <a:stretch/>
        </p:blipFill>
        <p:spPr bwMode="auto">
          <a:xfrm>
            <a:off x="280988" y="217488"/>
            <a:ext cx="4208462" cy="6259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19059" y="1943103"/>
            <a:ext cx="6226629" cy="1436915"/>
          </a:xfrm>
        </p:spPr>
        <p:txBody>
          <a:bodyPr>
            <a:normAutofit/>
          </a:bodyPr>
          <a:lstStyle/>
          <a:p>
            <a:r>
              <a:rPr lang="ru-RU" sz="4800" dirty="0" smtClean="0"/>
              <a:t>Принятые</a:t>
            </a:r>
            <a:r>
              <a:rPr lang="ru-RU" sz="4900" dirty="0" smtClean="0"/>
              <a:t> </a:t>
            </a:r>
            <a:r>
              <a:rPr lang="ru-RU" sz="4800" dirty="0" smtClean="0"/>
              <a:t>сокращения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67741067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8" y="239487"/>
            <a:ext cx="4169112" cy="62375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8202" y="1905002"/>
            <a:ext cx="6966857" cy="947060"/>
          </a:xfrm>
        </p:spPr>
        <p:txBody>
          <a:bodyPr>
            <a:normAutofit fontScale="90000"/>
          </a:bodyPr>
          <a:lstStyle/>
          <a:p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5300" dirty="0" smtClean="0"/>
              <a:t>Введение</a:t>
            </a:r>
            <a:endParaRPr lang="ru-RU" sz="5300" dirty="0"/>
          </a:p>
        </p:txBody>
      </p:sp>
    </p:spTree>
    <p:extLst>
      <p:ext uri="{BB962C8B-B14F-4D97-AF65-F5344CB8AC3E}">
        <p14:creationId xmlns:p14="http://schemas.microsoft.com/office/powerpoint/2010/main" val="71003310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0989" y="217488"/>
            <a:ext cx="4208462" cy="6259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83101" y="2100943"/>
            <a:ext cx="7413171" cy="1600200"/>
          </a:xfrm>
        </p:spPr>
        <p:txBody>
          <a:bodyPr>
            <a:normAutofit/>
          </a:bodyPr>
          <a:lstStyle/>
          <a:p>
            <a:r>
              <a:rPr lang="ru-RU" sz="4800" dirty="0" smtClean="0"/>
              <a:t>Глава 1. </a:t>
            </a:r>
            <a:br>
              <a:rPr lang="ru-RU" sz="4800" dirty="0" smtClean="0"/>
            </a:br>
            <a:r>
              <a:rPr lang="ru-RU" sz="4800" dirty="0" smtClean="0"/>
              <a:t>Термины и понятия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55227588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0987" y="217489"/>
            <a:ext cx="4208463" cy="6259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25667" y="2216849"/>
            <a:ext cx="8382000" cy="1600200"/>
          </a:xfrm>
        </p:spPr>
        <p:txBody>
          <a:bodyPr>
            <a:normAutofit/>
          </a:bodyPr>
          <a:lstStyle/>
          <a:p>
            <a:r>
              <a:rPr lang="ru-RU" sz="4900" dirty="0" smtClean="0"/>
              <a:t>Глава 2. Причины </a:t>
            </a: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насильственной</a:t>
            </a:r>
            <a:r>
              <a:rPr lang="ru-RU" sz="4900" dirty="0" smtClean="0"/>
              <a:t> смерти</a:t>
            </a:r>
            <a:endParaRPr lang="ru-RU" sz="4900" dirty="0"/>
          </a:p>
        </p:txBody>
      </p:sp>
    </p:spTree>
    <p:extLst>
      <p:ext uri="{BB962C8B-B14F-4D97-AF65-F5344CB8AC3E}">
        <p14:creationId xmlns:p14="http://schemas.microsoft.com/office/powerpoint/2010/main" val="276489548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0989" y="217488"/>
            <a:ext cx="4208462" cy="6259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42657" y="2245072"/>
            <a:ext cx="8349343" cy="2862942"/>
          </a:xfrm>
        </p:spPr>
        <p:txBody>
          <a:bodyPr>
            <a:no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Глава 3. </a:t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Правила построения и структура судебно-медицинского диагноза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987992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0989" y="217489"/>
            <a:ext cx="4208462" cy="6259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2743" y="2214709"/>
            <a:ext cx="6890655" cy="2721429"/>
          </a:xfrm>
        </p:spPr>
        <p:txBody>
          <a:bodyPr>
            <a:no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Глава 4. </a:t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Порядок оформления медицинского свидетельства о смерти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046055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0988" y="217488"/>
            <a:ext cx="4208462" cy="62266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59086" y="2369493"/>
            <a:ext cx="7532914" cy="1600200"/>
          </a:xfrm>
        </p:spPr>
        <p:txBody>
          <a:bodyPr>
            <a:no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Глава 5. </a:t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Заключение о причине смерти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92534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103</TotalTime>
  <Words>41</Words>
  <Application>Microsoft Office PowerPoint</Application>
  <PresentationFormat>Произвольный</PresentationFormat>
  <Paragraphs>17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Твердый переплет</vt:lpstr>
      <vt:lpstr>Судебно-медицинский диагноз руководство Под редакцией профессора В.А. Клевно</vt:lpstr>
      <vt:lpstr> Предисловие  книги</vt:lpstr>
      <vt:lpstr>Принятые сокращения</vt:lpstr>
      <vt:lpstr> Введение</vt:lpstr>
      <vt:lpstr>Глава 1.  Термины и понятия</vt:lpstr>
      <vt:lpstr>Глава 2. Причины насильственной смерти</vt:lpstr>
      <vt:lpstr>Глава 3.  Правила построения и структура судебно-медицинского диагноза</vt:lpstr>
      <vt:lpstr>Глава 4.  Порядок оформления медицинского свидетельства о смерти</vt:lpstr>
      <vt:lpstr>Глава 5.  Заключение о причине смерти</vt:lpstr>
      <vt:lpstr>Глава 6.  Требования к составлению заключения эксперта</vt:lpstr>
      <vt:lpstr>Глава 7.  Сопоставление клинического и судебно-медицинского диагнозов</vt:lpstr>
      <vt:lpstr>Глава 8.  Клинико-анатомический  эпикриз</vt:lpstr>
      <vt:lpstr>Глава 9.  Принципы построения судебно-гистологического диагноза</vt:lpstr>
      <vt:lpstr>Глава 10. Класс XIX МКБ-10:  коды причин насильственной смерти</vt:lpstr>
      <vt:lpstr>Глава 11. Примеры диагнозов в случаях  насильственной смерти</vt:lpstr>
      <vt:lpstr> Глава 12.  Примеры диагнозов  в случаях ненасильственной смерти</vt:lpstr>
      <vt:lpstr>Глоссарий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КУЧУК</dc:creator>
  <cp:lastModifiedBy>a</cp:lastModifiedBy>
  <cp:revision>20</cp:revision>
  <dcterms:created xsi:type="dcterms:W3CDTF">2015-03-20T11:58:15Z</dcterms:created>
  <dcterms:modified xsi:type="dcterms:W3CDTF">2015-04-04T20:53:02Z</dcterms:modified>
</cp:coreProperties>
</file>